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626" r:id="rId3"/>
    <p:sldId id="710" r:id="rId4"/>
    <p:sldId id="732" r:id="rId5"/>
    <p:sldId id="711" r:id="rId6"/>
    <p:sldId id="694" r:id="rId7"/>
    <p:sldId id="695" r:id="rId8"/>
    <p:sldId id="712" r:id="rId9"/>
    <p:sldId id="713" r:id="rId10"/>
    <p:sldId id="677" r:id="rId11"/>
    <p:sldId id="683" r:id="rId12"/>
    <p:sldId id="438" r:id="rId13"/>
    <p:sldId id="714" r:id="rId14"/>
    <p:sldId id="541" r:id="rId15"/>
    <p:sldId id="733" r:id="rId16"/>
    <p:sldId id="559" r:id="rId17"/>
    <p:sldId id="610" r:id="rId18"/>
    <p:sldId id="715" r:id="rId19"/>
    <p:sldId id="716" r:id="rId20"/>
    <p:sldId id="680" r:id="rId21"/>
    <p:sldId id="717" r:id="rId22"/>
    <p:sldId id="595" r:id="rId23"/>
    <p:sldId id="658" r:id="rId24"/>
    <p:sldId id="663" r:id="rId25"/>
    <p:sldId id="681" r:id="rId26"/>
    <p:sldId id="719" r:id="rId27"/>
    <p:sldId id="718" r:id="rId28"/>
    <p:sldId id="653" r:id="rId29"/>
    <p:sldId id="639" r:id="rId30"/>
    <p:sldId id="696" r:id="rId31"/>
    <p:sldId id="720" r:id="rId32"/>
    <p:sldId id="721" r:id="rId33"/>
    <p:sldId id="624" r:id="rId34"/>
    <p:sldId id="693" r:id="rId35"/>
    <p:sldId id="697" r:id="rId36"/>
    <p:sldId id="722" r:id="rId37"/>
    <p:sldId id="723" r:id="rId38"/>
    <p:sldId id="724" r:id="rId39"/>
    <p:sldId id="725" r:id="rId40"/>
    <p:sldId id="726" r:id="rId41"/>
    <p:sldId id="576" r:id="rId42"/>
    <p:sldId id="686" r:id="rId43"/>
    <p:sldId id="727" r:id="rId44"/>
    <p:sldId id="682" r:id="rId45"/>
    <p:sldId id="684" r:id="rId46"/>
    <p:sldId id="728" r:id="rId47"/>
    <p:sldId id="685" r:id="rId48"/>
    <p:sldId id="657" r:id="rId49"/>
    <p:sldId id="688" r:id="rId50"/>
    <p:sldId id="661" r:id="rId51"/>
    <p:sldId id="689" r:id="rId52"/>
    <p:sldId id="654" r:id="rId53"/>
    <p:sldId id="593" r:id="rId54"/>
    <p:sldId id="655" r:id="rId55"/>
    <p:sldId id="594" r:id="rId56"/>
    <p:sldId id="729" r:id="rId57"/>
    <p:sldId id="656" r:id="rId58"/>
    <p:sldId id="730" r:id="rId59"/>
    <p:sldId id="687" r:id="rId60"/>
    <p:sldId id="731" r:id="rId61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75" autoAdjust="0"/>
    <p:restoredTop sz="94660"/>
  </p:normalViewPr>
  <p:slideViewPr>
    <p:cSldViewPr>
      <p:cViewPr>
        <p:scale>
          <a:sx n="70" d="100"/>
          <a:sy n="70" d="100"/>
        </p:scale>
        <p:origin x="-1398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2640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44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41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2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51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89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75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46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0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01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95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49DA5-50F3-449B-98B3-89C7E35DFA5D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4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Craig 2023 </a:t>
            </a:r>
            <a:r>
              <a:rPr lang="en-US" dirty="0"/>
              <a:t>DAY </a:t>
            </a:r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89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>
                <a:latin typeface="Arial Black" panose="020B0A04020102020204" pitchFamily="34" charset="0"/>
              </a:rPr>
              <a:t>B. O.</a:t>
            </a:r>
          </a:p>
        </p:txBody>
      </p:sp>
    </p:spTree>
    <p:extLst>
      <p:ext uri="{BB962C8B-B14F-4D97-AF65-F5344CB8AC3E}">
        <p14:creationId xmlns:p14="http://schemas.microsoft.com/office/powerpoint/2010/main" val="3924690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2 </a:t>
            </a:r>
            <a:r>
              <a:rPr lang="en-US" sz="9600" dirty="0">
                <a:latin typeface="Arial Black" panose="020B0A04020102020204" pitchFamily="34" charset="0"/>
              </a:rPr>
              <a:t>Timbers</a:t>
            </a:r>
          </a:p>
        </p:txBody>
      </p:sp>
    </p:spTree>
    <p:extLst>
      <p:ext uri="{BB962C8B-B14F-4D97-AF65-F5344CB8AC3E}">
        <p14:creationId xmlns:p14="http://schemas.microsoft.com/office/powerpoint/2010/main" val="1775790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>
            <a:cxnSpLocks/>
          </p:cNvCxnSpPr>
          <p:nvPr/>
        </p:nvCxnSpPr>
        <p:spPr>
          <a:xfrm>
            <a:off x="1524000" y="1524000"/>
            <a:ext cx="6019800" cy="0"/>
          </a:xfrm>
          <a:prstGeom prst="straightConnector1">
            <a:avLst/>
          </a:prstGeom>
          <a:ln w="2286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00200" y="1447800"/>
            <a:ext cx="0" cy="4800600"/>
          </a:xfrm>
          <a:prstGeom prst="line">
            <a:avLst/>
          </a:prstGeom>
          <a:ln w="228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075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Caved Airtight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950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Caved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897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Caved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9320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289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6.2 </a:t>
            </a:r>
            <a:r>
              <a:rPr lang="en-US" sz="9600" dirty="0">
                <a:latin typeface="Arial Black" panose="020B0A04020102020204" pitchFamily="34" charset="0"/>
              </a:rPr>
              <a:t>% CH</a:t>
            </a:r>
            <a:r>
              <a:rPr lang="en-US" sz="9600" baseline="-25000" dirty="0">
                <a:latin typeface="Arial Black" panose="020B0A04020102020204" pitchFamily="34" charset="0"/>
              </a:rPr>
              <a:t>4</a:t>
            </a:r>
            <a:br>
              <a:rPr lang="en-US" sz="9600" baseline="-250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9 </a:t>
            </a:r>
            <a:r>
              <a:rPr lang="en-US" sz="9600" dirty="0">
                <a:latin typeface="Arial Black" panose="020B0A04020102020204" pitchFamily="34" charset="0"/>
              </a:rPr>
              <a:t>PPM CO</a:t>
            </a:r>
            <a:br>
              <a:rPr lang="en-US" sz="9600" dirty="0">
                <a:latin typeface="Arial Black" panose="020B0A04020102020204" pitchFamily="34" charset="0"/>
              </a:rPr>
            </a:br>
            <a:r>
              <a:rPr lang="en-US" sz="9600" dirty="0">
                <a:latin typeface="Arial Black" panose="020B0A04020102020204" pitchFamily="34" charset="0"/>
              </a:rPr>
              <a:t>18.1 % O</a:t>
            </a:r>
            <a:r>
              <a:rPr lang="en-US" sz="9600" baseline="-25000" dirty="0">
                <a:latin typeface="Arial Black" panose="020B0A040201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9001082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Water Over Knee Deep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8776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Water Over Knee Deep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8488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289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4.9 </a:t>
            </a:r>
            <a:r>
              <a:rPr lang="en-US" sz="9600" dirty="0">
                <a:latin typeface="Arial Black" panose="020B0A04020102020204" pitchFamily="34" charset="0"/>
              </a:rPr>
              <a:t>% CH</a:t>
            </a:r>
            <a:r>
              <a:rPr lang="en-US" sz="9600" baseline="-25000" dirty="0">
                <a:latin typeface="Arial Black" panose="020B0A04020102020204" pitchFamily="34" charset="0"/>
              </a:rPr>
              <a:t>4</a:t>
            </a:r>
            <a:br>
              <a:rPr lang="en-US" sz="9600" baseline="-250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2 </a:t>
            </a:r>
            <a:r>
              <a:rPr lang="en-US" sz="9600" dirty="0">
                <a:latin typeface="Arial Black" panose="020B0A04020102020204" pitchFamily="34" charset="0"/>
              </a:rPr>
              <a:t>PPM CO</a:t>
            </a:r>
            <a:br>
              <a:rPr lang="en-US" sz="96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14.8 </a:t>
            </a:r>
            <a:r>
              <a:rPr lang="en-US" sz="9600" dirty="0">
                <a:latin typeface="Arial Black" panose="020B0A04020102020204" pitchFamily="34" charset="0"/>
              </a:rPr>
              <a:t>% O</a:t>
            </a:r>
            <a:r>
              <a:rPr lang="en-US" sz="9600" baseline="-25000" dirty="0">
                <a:latin typeface="Arial Black" panose="020B0A040201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80493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>
                <a:latin typeface="Arial Black" panose="020B0A04020102020204" pitchFamily="34" charset="0"/>
              </a:rPr>
              <a:t>Command Center</a:t>
            </a:r>
          </a:p>
        </p:txBody>
      </p:sp>
    </p:spTree>
    <p:extLst>
      <p:ext uri="{BB962C8B-B14F-4D97-AF65-F5344CB8AC3E}">
        <p14:creationId xmlns:p14="http://schemas.microsoft.com/office/powerpoint/2010/main" val="18223220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>
                <a:latin typeface="Arial Black" panose="020B0A04020102020204" pitchFamily="34" charset="0"/>
              </a:rPr>
              <a:t>Caved</a:t>
            </a:r>
          </a:p>
        </p:txBody>
      </p:sp>
    </p:spTree>
    <p:extLst>
      <p:ext uri="{BB962C8B-B14F-4D97-AF65-F5344CB8AC3E}">
        <p14:creationId xmlns:p14="http://schemas.microsoft.com/office/powerpoint/2010/main" val="12760099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>
                <a:latin typeface="Arial Black" panose="020B0A04020102020204" pitchFamily="34" charset="0"/>
              </a:rPr>
              <a:t>Caved</a:t>
            </a:r>
          </a:p>
        </p:txBody>
      </p:sp>
    </p:spTree>
    <p:extLst>
      <p:ext uri="{BB962C8B-B14F-4D97-AF65-F5344CB8AC3E}">
        <p14:creationId xmlns:p14="http://schemas.microsoft.com/office/powerpoint/2010/main" val="15472560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38400"/>
            <a:ext cx="9258300" cy="1143000"/>
          </a:xfrm>
        </p:spPr>
        <p:txBody>
          <a:bodyPr>
            <a:noAutofit/>
          </a:bodyPr>
          <a:lstStyle/>
          <a:p>
            <a:r>
              <a:rPr lang="en-US" sz="9600" dirty="0">
                <a:latin typeface="Arial Black" panose="020B0A04020102020204" pitchFamily="34" charset="0"/>
              </a:rPr>
              <a:t/>
            </a:r>
            <a:br>
              <a:rPr lang="en-US" sz="9600" dirty="0">
                <a:latin typeface="Arial Black" panose="020B0A04020102020204" pitchFamily="34" charset="0"/>
              </a:rPr>
            </a:br>
            <a:r>
              <a:rPr lang="en-US" sz="9600" dirty="0">
                <a:latin typeface="Arial Black" panose="020B0A04020102020204" pitchFamily="34" charset="0"/>
              </a:rPr>
              <a:t>Battery Scoop</a:t>
            </a:r>
          </a:p>
        </p:txBody>
      </p:sp>
    </p:spTree>
    <p:extLst>
      <p:ext uri="{BB962C8B-B14F-4D97-AF65-F5344CB8AC3E}">
        <p14:creationId xmlns:p14="http://schemas.microsoft.com/office/powerpoint/2010/main" val="34212487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38400"/>
            <a:ext cx="9144000" cy="1143000"/>
          </a:xfrm>
        </p:spPr>
        <p:txBody>
          <a:bodyPr>
            <a:noAutofit/>
          </a:bodyPr>
          <a:lstStyle/>
          <a:p>
            <a:r>
              <a:rPr lang="en-US" sz="8000" dirty="0">
                <a:latin typeface="Arial Black" panose="020B0A04020102020204" pitchFamily="34" charset="0"/>
              </a:rPr>
              <a:t>Face</a:t>
            </a:r>
          </a:p>
        </p:txBody>
      </p:sp>
    </p:spTree>
    <p:extLst>
      <p:ext uri="{BB962C8B-B14F-4D97-AF65-F5344CB8AC3E}">
        <p14:creationId xmlns:p14="http://schemas.microsoft.com/office/powerpoint/2010/main" val="140902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05100"/>
            <a:ext cx="85344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8’ Open Shaft To Surface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8827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1221" y="1866900"/>
            <a:ext cx="9258300" cy="1143000"/>
          </a:xfrm>
        </p:spPr>
        <p:txBody>
          <a:bodyPr>
            <a:noAutofit/>
          </a:bodyPr>
          <a:lstStyle/>
          <a:p>
            <a:r>
              <a:rPr lang="en-US" sz="9600" dirty="0">
                <a:latin typeface="Arial Black" panose="020B0A04020102020204" pitchFamily="34" charset="0"/>
              </a:rPr>
              <a:t/>
            </a:r>
            <a:br>
              <a:rPr lang="en-US" sz="96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Seal With Sample Pipe Valve Closed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4490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1221" y="1866900"/>
            <a:ext cx="9258300" cy="1143000"/>
          </a:xfrm>
        </p:spPr>
        <p:txBody>
          <a:bodyPr>
            <a:noAutofit/>
          </a:bodyPr>
          <a:lstStyle/>
          <a:p>
            <a:r>
              <a:rPr lang="en-US" sz="9600" dirty="0">
                <a:latin typeface="Arial Black" panose="020B0A04020102020204" pitchFamily="34" charset="0"/>
              </a:rPr>
              <a:t/>
            </a:r>
            <a:br>
              <a:rPr lang="en-US" sz="96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Seal With Sample Pipe Valve Closed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5521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05100"/>
            <a:ext cx="85344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ial Black" panose="020B0A04020102020204" pitchFamily="34" charset="0"/>
              </a:rPr>
              <a:t>8’ Open Shaft To Surface With Exhausting Fan</a:t>
            </a:r>
            <a:endParaRPr lang="en-US" sz="8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9246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Buggy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1857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>
                <a:latin typeface="Arial Black" panose="020B0A04020102020204" pitchFamily="34" charset="0"/>
              </a:rPr>
              <a:t>Caved</a:t>
            </a:r>
          </a:p>
        </p:txBody>
      </p:sp>
    </p:spTree>
    <p:extLst>
      <p:ext uri="{BB962C8B-B14F-4D97-AF65-F5344CB8AC3E}">
        <p14:creationId xmlns:p14="http://schemas.microsoft.com/office/powerpoint/2010/main" val="3177737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>
            <a:cxnSpLocks/>
          </p:cNvCxnSpPr>
          <p:nvPr/>
        </p:nvCxnSpPr>
        <p:spPr>
          <a:xfrm>
            <a:off x="1600200" y="3848100"/>
            <a:ext cx="2400300" cy="1028700"/>
          </a:xfrm>
          <a:prstGeom prst="straightConnector1">
            <a:avLst/>
          </a:prstGeom>
          <a:ln w="2286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" y="304800"/>
            <a:ext cx="8801100" cy="1470025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8’ Return Shaft Exhausting Fan Switch</a:t>
            </a:r>
            <a:br>
              <a:rPr lang="en-US" sz="4000" b="1" dirty="0" smtClean="0"/>
            </a:br>
            <a:r>
              <a:rPr lang="en-US" sz="4000" b="1" dirty="0" smtClean="0"/>
              <a:t>Automatic closing door will open when on</a:t>
            </a:r>
            <a:endParaRPr lang="en-US" sz="4000" b="1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390900" y="2621792"/>
            <a:ext cx="4497222" cy="17526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ON</a:t>
            </a:r>
          </a:p>
          <a:p>
            <a:endParaRPr lang="en-US" sz="6000" b="1" dirty="0">
              <a:solidFill>
                <a:schemeClr val="tx1"/>
              </a:solidFill>
            </a:endParaRPr>
          </a:p>
          <a:p>
            <a:r>
              <a:rPr lang="en-US" sz="6000" b="1" dirty="0" smtClean="0">
                <a:solidFill>
                  <a:schemeClr val="tx1"/>
                </a:solidFill>
              </a:rPr>
              <a:t>OFF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466850" y="3714750"/>
            <a:ext cx="266700" cy="2667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4582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>
                <a:latin typeface="Arial Black" panose="020B0A04020102020204" pitchFamily="34" charset="0"/>
              </a:rPr>
              <a:t>Caved</a:t>
            </a:r>
          </a:p>
        </p:txBody>
      </p:sp>
    </p:spTree>
    <p:extLst>
      <p:ext uri="{BB962C8B-B14F-4D97-AF65-F5344CB8AC3E}">
        <p14:creationId xmlns:p14="http://schemas.microsoft.com/office/powerpoint/2010/main" val="3750605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>
                <a:latin typeface="Arial Black" panose="020B0A04020102020204" pitchFamily="34" charset="0"/>
              </a:rPr>
              <a:t>Caved</a:t>
            </a:r>
          </a:p>
        </p:txBody>
      </p:sp>
    </p:spTree>
    <p:extLst>
      <p:ext uri="{BB962C8B-B14F-4D97-AF65-F5344CB8AC3E}">
        <p14:creationId xmlns:p14="http://schemas.microsoft.com/office/powerpoint/2010/main" val="21315132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>
                <a:latin typeface="Arial Black" panose="020B0A04020102020204" pitchFamily="34" charset="0"/>
              </a:rPr>
              <a:t>Caved</a:t>
            </a:r>
          </a:p>
        </p:txBody>
      </p:sp>
    </p:spTree>
    <p:extLst>
      <p:ext uri="{BB962C8B-B14F-4D97-AF65-F5344CB8AC3E}">
        <p14:creationId xmlns:p14="http://schemas.microsoft.com/office/powerpoint/2010/main" val="22389428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/>
              <a:t>BC</a:t>
            </a:r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3855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/>
              <a:t>BC</a:t>
            </a:r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5091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/>
              <a:t>BC</a:t>
            </a:r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2473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/>
              <a:t>BC</a:t>
            </a:r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1766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/>
              <a:t>BC</a:t>
            </a:r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33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/>
              <a:t>BC</a:t>
            </a:r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9729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>
                <a:latin typeface="Arial Black" panose="020B0A04020102020204" pitchFamily="34" charset="0"/>
              </a:rPr>
              <a:t>Caved</a:t>
            </a:r>
          </a:p>
        </p:txBody>
      </p:sp>
    </p:spTree>
    <p:extLst>
      <p:ext uri="{BB962C8B-B14F-4D97-AF65-F5344CB8AC3E}">
        <p14:creationId xmlns:p14="http://schemas.microsoft.com/office/powerpoint/2010/main" val="3768479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>
            <a:cxnSpLocks/>
          </p:cNvCxnSpPr>
          <p:nvPr/>
        </p:nvCxnSpPr>
        <p:spPr>
          <a:xfrm flipV="1">
            <a:off x="1600200" y="3276600"/>
            <a:ext cx="2400300" cy="1104900"/>
          </a:xfrm>
          <a:prstGeom prst="straightConnector1">
            <a:avLst/>
          </a:prstGeom>
          <a:ln w="2286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" y="304800"/>
            <a:ext cx="8801100" cy="1470025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Main Mine Fan Switch</a:t>
            </a:r>
            <a:endParaRPr lang="en-US" sz="4000" b="1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390900" y="2621792"/>
            <a:ext cx="4497222" cy="17526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ON</a:t>
            </a:r>
          </a:p>
          <a:p>
            <a:endParaRPr lang="en-US" sz="6000" b="1" dirty="0">
              <a:solidFill>
                <a:schemeClr val="tx1"/>
              </a:solidFill>
            </a:endParaRPr>
          </a:p>
          <a:p>
            <a:r>
              <a:rPr lang="en-US" sz="6000" b="1" dirty="0" smtClean="0">
                <a:solidFill>
                  <a:schemeClr val="tx1"/>
                </a:solidFill>
              </a:rPr>
              <a:t>OFF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483910" y="4248150"/>
            <a:ext cx="266700" cy="2667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1521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>
                <a:latin typeface="Arial Black" panose="020B0A04020102020204" pitchFamily="34" charset="0"/>
              </a:rPr>
              <a:t>Caved</a:t>
            </a:r>
          </a:p>
        </p:txBody>
      </p:sp>
    </p:spTree>
    <p:extLst>
      <p:ext uri="{BB962C8B-B14F-4D97-AF65-F5344CB8AC3E}">
        <p14:creationId xmlns:p14="http://schemas.microsoft.com/office/powerpoint/2010/main" val="24026502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6096000"/>
          </a:xfrm>
          <a:prstGeom prst="ellipse">
            <a:avLst/>
          </a:prstGeom>
          <a:noFill/>
          <a:ln w="190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600" b="1" dirty="0">
                <a:solidFill>
                  <a:schemeClr val="tx1"/>
                </a:solidFill>
                <a:latin typeface="Arial Black" panose="020B0A04020102020204" pitchFamily="34" charset="0"/>
              </a:rPr>
              <a:t>LC</a:t>
            </a:r>
          </a:p>
        </p:txBody>
      </p:sp>
    </p:spTree>
    <p:extLst>
      <p:ext uri="{BB962C8B-B14F-4D97-AF65-F5344CB8AC3E}">
        <p14:creationId xmlns:p14="http://schemas.microsoft.com/office/powerpoint/2010/main" val="468869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289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5.2 </a:t>
            </a:r>
            <a:r>
              <a:rPr lang="en-US" sz="9600" dirty="0">
                <a:latin typeface="Arial Black" panose="020B0A04020102020204" pitchFamily="34" charset="0"/>
              </a:rPr>
              <a:t>% CH</a:t>
            </a:r>
            <a:r>
              <a:rPr lang="en-US" sz="9600" baseline="-25000" dirty="0">
                <a:latin typeface="Arial Black" panose="020B0A04020102020204" pitchFamily="34" charset="0"/>
              </a:rPr>
              <a:t>4</a:t>
            </a:r>
            <a:br>
              <a:rPr lang="en-US" sz="9600" baseline="-250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 </a:t>
            </a:r>
            <a:r>
              <a:rPr lang="en-US" sz="9600" dirty="0">
                <a:latin typeface="Arial Black" panose="020B0A04020102020204" pitchFamily="34" charset="0"/>
              </a:rPr>
              <a:t>PPM CO</a:t>
            </a:r>
            <a:br>
              <a:rPr lang="en-US" sz="96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19.4 </a:t>
            </a:r>
            <a:r>
              <a:rPr lang="en-US" sz="9600" dirty="0">
                <a:latin typeface="Arial Black" panose="020B0A04020102020204" pitchFamily="34" charset="0"/>
              </a:rPr>
              <a:t>% O</a:t>
            </a:r>
            <a:r>
              <a:rPr lang="en-US" sz="9600" baseline="-25000" dirty="0">
                <a:latin typeface="Arial Black" panose="020B0A040201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1805430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289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4.2 </a:t>
            </a:r>
            <a:r>
              <a:rPr lang="en-US" sz="9600" dirty="0">
                <a:latin typeface="Arial Black" panose="020B0A04020102020204" pitchFamily="34" charset="0"/>
              </a:rPr>
              <a:t>% CH</a:t>
            </a:r>
            <a:r>
              <a:rPr lang="en-US" sz="9600" baseline="-25000" dirty="0">
                <a:latin typeface="Arial Black" panose="020B0A04020102020204" pitchFamily="34" charset="0"/>
              </a:rPr>
              <a:t>4</a:t>
            </a:r>
            <a:br>
              <a:rPr lang="en-US" sz="9600" baseline="-250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20 </a:t>
            </a:r>
            <a:r>
              <a:rPr lang="en-US" sz="9600" dirty="0">
                <a:latin typeface="Arial Black" panose="020B0A04020102020204" pitchFamily="34" charset="0"/>
              </a:rPr>
              <a:t>PPM CO</a:t>
            </a:r>
            <a:br>
              <a:rPr lang="en-US" sz="96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18.1 </a:t>
            </a:r>
            <a:r>
              <a:rPr lang="en-US" sz="9600" dirty="0">
                <a:latin typeface="Arial Black" panose="020B0A04020102020204" pitchFamily="34" charset="0"/>
              </a:rPr>
              <a:t>% O</a:t>
            </a:r>
            <a:r>
              <a:rPr lang="en-US" sz="9600" baseline="-25000" dirty="0">
                <a:latin typeface="Arial Black" panose="020B0A040201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694325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Barricade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41158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Live 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Miner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99709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289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4.0 </a:t>
            </a:r>
            <a:r>
              <a:rPr lang="en-US" sz="9600" dirty="0">
                <a:latin typeface="Arial Black" panose="020B0A04020102020204" pitchFamily="34" charset="0"/>
              </a:rPr>
              <a:t>% CH</a:t>
            </a:r>
            <a:r>
              <a:rPr lang="en-US" sz="9600" baseline="-25000" dirty="0">
                <a:latin typeface="Arial Black" panose="020B0A04020102020204" pitchFamily="34" charset="0"/>
              </a:rPr>
              <a:t>4</a:t>
            </a:r>
            <a:br>
              <a:rPr lang="en-US" sz="9600" baseline="-250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60 </a:t>
            </a:r>
            <a:r>
              <a:rPr lang="en-US" sz="9600" dirty="0">
                <a:latin typeface="Arial Black" panose="020B0A04020102020204" pitchFamily="34" charset="0"/>
              </a:rPr>
              <a:t>PPM CO</a:t>
            </a:r>
            <a:br>
              <a:rPr lang="en-US" sz="96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19.3 </a:t>
            </a:r>
            <a:r>
              <a:rPr lang="en-US" sz="9600" dirty="0">
                <a:latin typeface="Arial Black" panose="020B0A04020102020204" pitchFamily="34" charset="0"/>
              </a:rPr>
              <a:t>% O</a:t>
            </a:r>
            <a:r>
              <a:rPr lang="en-US" sz="9600" baseline="-25000" dirty="0">
                <a:latin typeface="Arial Black" panose="020B0A040201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4566500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Face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37836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>
                <a:latin typeface="Arial Black" panose="020B0A04020102020204" pitchFamily="34" charset="0"/>
              </a:rPr>
              <a:t>Battery Scoop</a:t>
            </a:r>
          </a:p>
        </p:txBody>
      </p:sp>
    </p:spTree>
    <p:extLst>
      <p:ext uri="{BB962C8B-B14F-4D97-AF65-F5344CB8AC3E}">
        <p14:creationId xmlns:p14="http://schemas.microsoft.com/office/powerpoint/2010/main" val="23150835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289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4.9 </a:t>
            </a:r>
            <a:r>
              <a:rPr lang="en-US" sz="9600" dirty="0">
                <a:latin typeface="Arial Black" panose="020B0A04020102020204" pitchFamily="34" charset="0"/>
              </a:rPr>
              <a:t>% CH</a:t>
            </a:r>
            <a:r>
              <a:rPr lang="en-US" sz="9600" baseline="-25000" dirty="0">
                <a:latin typeface="Arial Black" panose="020B0A04020102020204" pitchFamily="34" charset="0"/>
              </a:rPr>
              <a:t>4</a:t>
            </a:r>
            <a:br>
              <a:rPr lang="en-US" sz="9600" baseline="-250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8 </a:t>
            </a:r>
            <a:r>
              <a:rPr lang="en-US" sz="9600" dirty="0">
                <a:latin typeface="Arial Black" panose="020B0A04020102020204" pitchFamily="34" charset="0"/>
              </a:rPr>
              <a:t>PPM CO</a:t>
            </a:r>
            <a:br>
              <a:rPr lang="en-US" sz="96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19.1 </a:t>
            </a:r>
            <a:r>
              <a:rPr lang="en-US" sz="9600" dirty="0">
                <a:latin typeface="Arial Black" panose="020B0A04020102020204" pitchFamily="34" charset="0"/>
              </a:rPr>
              <a:t>% O</a:t>
            </a:r>
            <a:r>
              <a:rPr lang="en-US" sz="9600" baseline="-25000" dirty="0">
                <a:latin typeface="Arial Black" panose="020B0A040201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69613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>
            <a:cxnSpLocks/>
          </p:cNvCxnSpPr>
          <p:nvPr/>
        </p:nvCxnSpPr>
        <p:spPr>
          <a:xfrm>
            <a:off x="1524000" y="1524000"/>
            <a:ext cx="0" cy="4533900"/>
          </a:xfrm>
          <a:prstGeom prst="straightConnector1">
            <a:avLst/>
          </a:prstGeom>
          <a:ln w="2286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524000" y="1638300"/>
            <a:ext cx="6057900" cy="0"/>
          </a:xfrm>
          <a:prstGeom prst="line">
            <a:avLst/>
          </a:prstGeom>
          <a:ln w="228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039490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>
                <a:latin typeface="Arial Black" panose="020B0A04020102020204" pitchFamily="34" charset="0"/>
              </a:rPr>
              <a:t>Unsafe Roof</a:t>
            </a:r>
          </a:p>
        </p:txBody>
      </p:sp>
    </p:spTree>
    <p:extLst>
      <p:ext uri="{BB962C8B-B14F-4D97-AF65-F5344CB8AC3E}">
        <p14:creationId xmlns:p14="http://schemas.microsoft.com/office/powerpoint/2010/main" val="54064664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>
                <a:latin typeface="Arial Black" panose="020B0A04020102020204" pitchFamily="34" charset="0"/>
              </a:rPr>
              <a:t>Unsafe Roof</a:t>
            </a:r>
          </a:p>
        </p:txBody>
      </p:sp>
    </p:spTree>
    <p:extLst>
      <p:ext uri="{BB962C8B-B14F-4D97-AF65-F5344CB8AC3E}">
        <p14:creationId xmlns:p14="http://schemas.microsoft.com/office/powerpoint/2010/main" val="162888827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>
                <a:latin typeface="Arial Black" panose="020B0A04020102020204" pitchFamily="34" charset="0"/>
              </a:rPr>
              <a:t>Barricade</a:t>
            </a:r>
          </a:p>
        </p:txBody>
      </p:sp>
    </p:spTree>
    <p:extLst>
      <p:ext uri="{BB962C8B-B14F-4D97-AF65-F5344CB8AC3E}">
        <p14:creationId xmlns:p14="http://schemas.microsoft.com/office/powerpoint/2010/main" val="165387874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2 </a:t>
            </a:r>
            <a:r>
              <a:rPr lang="en-US" sz="9600" dirty="0">
                <a:latin typeface="Arial Black" panose="020B0A04020102020204" pitchFamily="34" charset="0"/>
              </a:rPr>
              <a:t>Timbers</a:t>
            </a:r>
          </a:p>
        </p:txBody>
      </p:sp>
    </p:spTree>
    <p:extLst>
      <p:ext uri="{BB962C8B-B14F-4D97-AF65-F5344CB8AC3E}">
        <p14:creationId xmlns:p14="http://schemas.microsoft.com/office/powerpoint/2010/main" val="305117748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>
                <a:latin typeface="Arial Black" panose="020B0A04020102020204" pitchFamily="34" charset="0"/>
              </a:rPr>
              <a:t>Live Miner</a:t>
            </a:r>
          </a:p>
        </p:txBody>
      </p:sp>
    </p:spTree>
    <p:extLst>
      <p:ext uri="{BB962C8B-B14F-4D97-AF65-F5344CB8AC3E}">
        <p14:creationId xmlns:p14="http://schemas.microsoft.com/office/powerpoint/2010/main" val="260408700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Body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99375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289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4.0 </a:t>
            </a:r>
            <a:r>
              <a:rPr lang="en-US" sz="9600" dirty="0">
                <a:latin typeface="Arial Black" panose="020B0A04020102020204" pitchFamily="34" charset="0"/>
              </a:rPr>
              <a:t>% CH</a:t>
            </a:r>
            <a:r>
              <a:rPr lang="en-US" sz="9600" baseline="-25000" dirty="0">
                <a:latin typeface="Arial Black" panose="020B0A04020102020204" pitchFamily="34" charset="0"/>
              </a:rPr>
              <a:t>4</a:t>
            </a:r>
            <a:br>
              <a:rPr lang="en-US" sz="9600" baseline="-250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3 </a:t>
            </a:r>
            <a:r>
              <a:rPr lang="en-US" sz="9600" dirty="0">
                <a:latin typeface="Arial Black" panose="020B0A04020102020204" pitchFamily="34" charset="0"/>
              </a:rPr>
              <a:t>PPM CO</a:t>
            </a:r>
            <a:br>
              <a:rPr lang="en-US" sz="96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17.8 </a:t>
            </a:r>
            <a:r>
              <a:rPr lang="en-US" sz="9600" dirty="0">
                <a:latin typeface="Arial Black" panose="020B0A04020102020204" pitchFamily="34" charset="0"/>
              </a:rPr>
              <a:t>% O</a:t>
            </a:r>
            <a:r>
              <a:rPr lang="en-US" sz="9600" baseline="-25000" dirty="0">
                <a:latin typeface="Arial Black" panose="020B0A040201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0745992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Roof 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Bolter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67693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2628900"/>
            <a:ext cx="88011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3.0 </a:t>
            </a:r>
            <a:r>
              <a:rPr lang="en-US" sz="9600" dirty="0">
                <a:latin typeface="Arial Black" panose="020B0A04020102020204" pitchFamily="34" charset="0"/>
              </a:rPr>
              <a:t>% CH</a:t>
            </a:r>
            <a:r>
              <a:rPr lang="en-US" sz="9600" baseline="-25000" dirty="0">
                <a:latin typeface="Arial Black" panose="020B0A04020102020204" pitchFamily="34" charset="0"/>
              </a:rPr>
              <a:t>4</a:t>
            </a:r>
            <a:br>
              <a:rPr lang="en-US" sz="9600" baseline="-250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200 </a:t>
            </a:r>
            <a:r>
              <a:rPr lang="en-US" sz="9600" dirty="0">
                <a:latin typeface="Arial Black" panose="020B0A04020102020204" pitchFamily="34" charset="0"/>
              </a:rPr>
              <a:t>PPM CO</a:t>
            </a:r>
            <a:br>
              <a:rPr lang="en-US" sz="9600" dirty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18.5 </a:t>
            </a:r>
            <a:r>
              <a:rPr lang="en-US" sz="9600" dirty="0">
                <a:latin typeface="Arial Black" panose="020B0A04020102020204" pitchFamily="34" charset="0"/>
              </a:rPr>
              <a:t>% O</a:t>
            </a:r>
            <a:r>
              <a:rPr lang="en-US" sz="9600" baseline="-25000" dirty="0">
                <a:latin typeface="Arial Black" panose="020B0A040201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7824460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>
                <a:latin typeface="Arial Black" panose="020B0A04020102020204" pitchFamily="34" charset="0"/>
              </a:rPr>
              <a:t>Face</a:t>
            </a:r>
          </a:p>
        </p:txBody>
      </p:sp>
    </p:spTree>
    <p:extLst>
      <p:ext uri="{BB962C8B-B14F-4D97-AF65-F5344CB8AC3E}">
        <p14:creationId xmlns:p14="http://schemas.microsoft.com/office/powerpoint/2010/main" val="2223869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/>
              <a:t>BC</a:t>
            </a:r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05171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2857500"/>
            <a:ext cx="8572500" cy="1143000"/>
          </a:xfrm>
        </p:spPr>
        <p:txBody>
          <a:bodyPr>
            <a:noAutofit/>
          </a:bodyPr>
          <a:lstStyle/>
          <a:p>
            <a:r>
              <a:rPr lang="en-US" sz="7200" dirty="0">
                <a:latin typeface="Arial Black" panose="020B0A04020102020204" pitchFamily="34" charset="0"/>
              </a:rPr>
              <a:t>XC 2 Barricade Statement “help, get the two of us out, it is not airtight inside”</a:t>
            </a:r>
          </a:p>
        </p:txBody>
      </p:sp>
    </p:spTree>
    <p:extLst>
      <p:ext uri="{BB962C8B-B14F-4D97-AF65-F5344CB8AC3E}">
        <p14:creationId xmlns:p14="http://schemas.microsoft.com/office/powerpoint/2010/main" val="1098616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/>
              <a:t>BC</a:t>
            </a:r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025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>
            <a:cxnSpLocks/>
          </p:cNvCxnSpPr>
          <p:nvPr/>
        </p:nvCxnSpPr>
        <p:spPr>
          <a:xfrm flipH="1">
            <a:off x="1524000" y="6057900"/>
            <a:ext cx="6057900" cy="0"/>
          </a:xfrm>
          <a:prstGeom prst="straightConnector1">
            <a:avLst/>
          </a:prstGeom>
          <a:ln w="2286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7581900" y="1181100"/>
            <a:ext cx="0" cy="4991100"/>
          </a:xfrm>
          <a:prstGeom prst="line">
            <a:avLst/>
          </a:prstGeom>
          <a:ln w="228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6269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>
            <a:cxnSpLocks/>
          </p:cNvCxnSpPr>
          <p:nvPr/>
        </p:nvCxnSpPr>
        <p:spPr>
          <a:xfrm>
            <a:off x="1524000" y="1524000"/>
            <a:ext cx="0" cy="4533900"/>
          </a:xfrm>
          <a:prstGeom prst="straightConnector1">
            <a:avLst/>
          </a:prstGeom>
          <a:ln w="2286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524000" y="1638300"/>
            <a:ext cx="6057900" cy="0"/>
          </a:xfrm>
          <a:prstGeom prst="line">
            <a:avLst/>
          </a:prstGeom>
          <a:ln w="228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8073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134</Words>
  <Application>Microsoft Office PowerPoint</Application>
  <PresentationFormat>On-screen Show (4:3)</PresentationFormat>
  <Paragraphs>62</Paragraphs>
  <Slides>60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Office Theme</vt:lpstr>
      <vt:lpstr>Craig 2023 DAY 2</vt:lpstr>
      <vt:lpstr>Command Center</vt:lpstr>
      <vt:lpstr>8’ Return Shaft Exhausting Fan Switch Automatic closing door will open when on</vt:lpstr>
      <vt:lpstr>Main Mine Fan Switch</vt:lpstr>
      <vt:lpstr>PowerPoint Presentation</vt:lpstr>
      <vt:lpstr>BC</vt:lpstr>
      <vt:lpstr>BC</vt:lpstr>
      <vt:lpstr>PowerPoint Presentation</vt:lpstr>
      <vt:lpstr>PowerPoint Presentation</vt:lpstr>
      <vt:lpstr>B. O.</vt:lpstr>
      <vt:lpstr>2 Timbers</vt:lpstr>
      <vt:lpstr>PowerPoint Presentation</vt:lpstr>
      <vt:lpstr>Caved Airtight</vt:lpstr>
      <vt:lpstr>Caved</vt:lpstr>
      <vt:lpstr>Caved</vt:lpstr>
      <vt:lpstr>6.2 % CH4 9 PPM CO 18.1 % O2</vt:lpstr>
      <vt:lpstr>Water Over Knee Deep</vt:lpstr>
      <vt:lpstr>Water Over Knee Deep</vt:lpstr>
      <vt:lpstr>4.9 % CH4 2 PPM CO 14.8 % O2</vt:lpstr>
      <vt:lpstr>Caved</vt:lpstr>
      <vt:lpstr>Caved</vt:lpstr>
      <vt:lpstr> Battery Scoop</vt:lpstr>
      <vt:lpstr>Face</vt:lpstr>
      <vt:lpstr>8’ Open Shaft To Surface</vt:lpstr>
      <vt:lpstr> Seal With Sample Pipe Valve Closed</vt:lpstr>
      <vt:lpstr> Seal With Sample Pipe Valve Closed</vt:lpstr>
      <vt:lpstr>8’ Open Shaft To Surface With Exhausting Fan</vt:lpstr>
      <vt:lpstr>Buggy</vt:lpstr>
      <vt:lpstr>Caved</vt:lpstr>
      <vt:lpstr>Caved</vt:lpstr>
      <vt:lpstr>Caved</vt:lpstr>
      <vt:lpstr>Caved</vt:lpstr>
      <vt:lpstr>BC</vt:lpstr>
      <vt:lpstr>BC</vt:lpstr>
      <vt:lpstr>BC</vt:lpstr>
      <vt:lpstr>BC</vt:lpstr>
      <vt:lpstr>BC</vt:lpstr>
      <vt:lpstr>BC</vt:lpstr>
      <vt:lpstr>Caved</vt:lpstr>
      <vt:lpstr>Caved</vt:lpstr>
      <vt:lpstr>LC</vt:lpstr>
      <vt:lpstr>5.2 % CH4 1 PPM CO 19.4 % O2</vt:lpstr>
      <vt:lpstr>4.2 % CH4 20 PPM CO 18.1 % O2</vt:lpstr>
      <vt:lpstr>Barricade</vt:lpstr>
      <vt:lpstr>Live  Miner</vt:lpstr>
      <vt:lpstr>4.0 % CH4 60 PPM CO 19.3 % O2</vt:lpstr>
      <vt:lpstr>Face</vt:lpstr>
      <vt:lpstr>Battery Scoop</vt:lpstr>
      <vt:lpstr>4.9 % CH4 8 PPM CO 19.1 % O2</vt:lpstr>
      <vt:lpstr>Unsafe Roof</vt:lpstr>
      <vt:lpstr>Unsafe Roof</vt:lpstr>
      <vt:lpstr>Barricade</vt:lpstr>
      <vt:lpstr>2 Timbers</vt:lpstr>
      <vt:lpstr>Live Miner</vt:lpstr>
      <vt:lpstr>Body</vt:lpstr>
      <vt:lpstr>4.0 % CH4 3 PPM CO 17.8 % O2</vt:lpstr>
      <vt:lpstr>Roof  Bolter</vt:lpstr>
      <vt:lpstr>3.0 % CH4 200 PPM CO 18.5 % O2</vt:lpstr>
      <vt:lpstr>Face</vt:lpstr>
      <vt:lpstr>XC 2 Barricade Statement “help, get the two of us out, it is not airtight inside”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Price Day 1</dc:title>
  <dc:creator>RJB</dc:creator>
  <cp:lastModifiedBy>JCB</cp:lastModifiedBy>
  <cp:revision>70</cp:revision>
  <cp:lastPrinted>2023-06-14T13:28:03Z</cp:lastPrinted>
  <dcterms:created xsi:type="dcterms:W3CDTF">2015-05-29T19:58:26Z</dcterms:created>
  <dcterms:modified xsi:type="dcterms:W3CDTF">2023-06-16T15:43:52Z</dcterms:modified>
</cp:coreProperties>
</file>